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&amp;ehk=33xemTXgy23IN19yx5engQ&amp;r=0&amp;pid=OfficeInsert" ContentType="image/jpeg"/>
  <Default Extension="jpg" ContentType="image/jpeg"/>
  <Default Extension="png&amp;ehk=T5CO1vCY8XDxeih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omír Blažek" initials="JB" lastIdx="1" clrIdx="0">
    <p:extLst>
      <p:ext uri="{19B8F6BF-5375-455C-9EA6-DF929625EA0E}">
        <p15:presenceInfo xmlns:p15="http://schemas.microsoft.com/office/powerpoint/2012/main" userId="Jaromír Blaž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tarosta\Documents\Obec%20Halenkovice\Kanalizace\prezentace%202018\tabulky%20n&#225;klad&#367;%20&#268;OV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522005710384717"/>
          <c:y val="7.3362001572627331E-2"/>
          <c:w val="0.71015419947506553"/>
          <c:h val="0.89814814814814814"/>
        </c:manualLayout>
      </c:layout>
      <c:pie3DChart>
        <c:varyColors val="1"/>
        <c:ser>
          <c:idx val="0"/>
          <c:order val="0"/>
          <c:explosion val="30"/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E5B8-4C1C-85A7-B5A8F4EF8697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5B8-4C1C-85A7-B5A8F4EF8697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'soupis všech'!$L$3:$L$6</c:f>
              <c:numCache>
                <c:formatCode>General</c:formatCode>
                <c:ptCount val="4"/>
              </c:numCache>
            </c:numRef>
          </c:cat>
          <c:val>
            <c:numRef>
              <c:f>'soupis všech'!$M$3:$M$6</c:f>
              <c:numCache>
                <c:formatCode>_-* #,##0\ "Kč"_-;\-* #,##0\ "Kč"_-;_-* "-"??\ "Kč"_-;_-@_-</c:formatCode>
                <c:ptCount val="4"/>
                <c:pt idx="0">
                  <c:v>75.007500000000007</c:v>
                </c:pt>
                <c:pt idx="1">
                  <c:v>266.66666666666669</c:v>
                </c:pt>
                <c:pt idx="2">
                  <c:v>806.88636363636363</c:v>
                </c:pt>
                <c:pt idx="3">
                  <c:v>114.58333333333333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B8-4C1C-85A7-B5A8F4EF86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070975503062142"/>
          <c:y val="0.23071376494604842"/>
          <c:w val="0.24262357830271217"/>
          <c:h val="0.43672061825605141"/>
        </c:manualLayout>
      </c:layout>
      <c:overlay val="0"/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  <a:ln w="38100"/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opisstavebnictvi.cz/clanek.php?detail=3773" TargetMode="External"/><Relationship Id="rId2" Type="http://schemas.openxmlformats.org/officeDocument/2006/relationships/image" Target="../media/image3.jpg&amp;ehk=33xemTXgy23IN19yx5engQ&amp;r=0&amp;pid=OfficeInsert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&amp;ehk=T5CO1vCY8XDxeih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chart" Target="../charts/chart1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73F823-D49C-4B9E-AD54-0677DD8D3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1197528"/>
            <a:ext cx="8001000" cy="2971801"/>
          </a:xfrm>
        </p:spPr>
        <p:txBody>
          <a:bodyPr>
            <a:normAutofit fontScale="90000"/>
          </a:bodyPr>
          <a:lstStyle/>
          <a:p>
            <a:r>
              <a:rPr lang="cs-CZ" sz="6600" dirty="0"/>
              <a:t>Kanalizace 2018</a:t>
            </a:r>
            <a:br>
              <a:rPr lang="cs-CZ" sz="6600" dirty="0"/>
            </a:br>
            <a:br>
              <a:rPr lang="cs-CZ" sz="6600" dirty="0"/>
            </a:br>
            <a:endParaRPr lang="cs-CZ" sz="6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893F959-DE02-4EDD-B7E0-7A8A989B5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2602296"/>
            <a:ext cx="6400800" cy="1947333"/>
          </a:xfrm>
        </p:spPr>
        <p:txBody>
          <a:bodyPr>
            <a:normAutofit/>
          </a:bodyPr>
          <a:lstStyle/>
          <a:p>
            <a:r>
              <a:rPr lang="cs-CZ" sz="4400" dirty="0"/>
              <a:t>Připojení nemovitostí </a:t>
            </a:r>
          </a:p>
          <a:p>
            <a:r>
              <a:rPr lang="cs-CZ" sz="4400" dirty="0"/>
              <a:t>Dolina a Svaté</a:t>
            </a:r>
          </a:p>
        </p:txBody>
      </p:sp>
    </p:spTree>
    <p:extLst>
      <p:ext uri="{BB962C8B-B14F-4D97-AF65-F5344CB8AC3E}">
        <p14:creationId xmlns:p14="http://schemas.microsoft.com/office/powerpoint/2010/main" val="3537955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F5514A-6D84-4DEE-BCE6-D8760BF67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40B9C492-7B04-4D41-8528-C1199D808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100" y="163804"/>
            <a:ext cx="11819067" cy="6648226"/>
          </a:xfrm>
        </p:spPr>
      </p:pic>
    </p:spTree>
    <p:extLst>
      <p:ext uri="{BB962C8B-B14F-4D97-AF65-F5344CB8AC3E}">
        <p14:creationId xmlns:p14="http://schemas.microsoft.com/office/powerpoint/2010/main" val="3637054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70B255-66F3-40AC-BD23-AB8F9D59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Obsah obrázku snímek obrazovky&#10;&#10;Popis vygenerován s vysokou mírou spolehlivosti">
            <a:extLst>
              <a:ext uri="{FF2B5EF4-FFF2-40B4-BE49-F238E27FC236}">
                <a16:creationId xmlns:a16="http://schemas.microsoft.com/office/drawing/2014/main" id="{3CA01DF5-59AC-4721-B9D2-14AD4596E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96" y="0"/>
            <a:ext cx="12031576" cy="6857999"/>
          </a:xfrm>
        </p:spPr>
      </p:pic>
    </p:spTree>
    <p:extLst>
      <p:ext uri="{BB962C8B-B14F-4D97-AF65-F5344CB8AC3E}">
        <p14:creationId xmlns:p14="http://schemas.microsoft.com/office/powerpoint/2010/main" val="2712663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A24CF45E-C2DD-41C6-9E84-452BB7111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985011" y="-982673"/>
            <a:ext cx="6855662" cy="8825683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FA88504-2D78-45F7-89A5-532F451201E4}"/>
              </a:ext>
            </a:extLst>
          </p:cNvPr>
          <p:cNvSpPr txBox="1"/>
          <p:nvPr/>
        </p:nvSpPr>
        <p:spPr>
          <a:xfrm>
            <a:off x="8766961" y="472353"/>
            <a:ext cx="3366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Lokality a způsob </a:t>
            </a:r>
          </a:p>
          <a:p>
            <a:pPr algn="ctr"/>
            <a:r>
              <a:rPr lang="cs-CZ" b="1" dirty="0"/>
              <a:t>napojení</a:t>
            </a:r>
          </a:p>
          <a:p>
            <a:pPr algn="ctr"/>
            <a:r>
              <a:rPr lang="cs-CZ" b="1" dirty="0"/>
              <a:t>u jednotlivých </a:t>
            </a:r>
          </a:p>
          <a:p>
            <a:pPr algn="ctr"/>
            <a:r>
              <a:rPr lang="cs-CZ" b="1" dirty="0"/>
              <a:t>nemovitostí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13113FA-E6E7-4DA5-8EFF-4BB4234DDC3C}"/>
              </a:ext>
            </a:extLst>
          </p:cNvPr>
          <p:cNvSpPr txBox="1"/>
          <p:nvPr/>
        </p:nvSpPr>
        <p:spPr>
          <a:xfrm>
            <a:off x="8825683" y="1865699"/>
            <a:ext cx="33075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Červená – oddělená </a:t>
            </a:r>
          </a:p>
          <a:p>
            <a:pPr algn="ctr"/>
            <a:r>
              <a:rPr lang="cs-CZ" dirty="0"/>
              <a:t>kanalizace</a:t>
            </a:r>
          </a:p>
          <a:p>
            <a:pPr algn="ctr"/>
            <a:r>
              <a:rPr lang="cs-CZ" dirty="0"/>
              <a:t>Modrá – jednotná </a:t>
            </a:r>
          </a:p>
          <a:p>
            <a:pPr algn="ctr"/>
            <a:r>
              <a:rPr lang="cs-CZ" dirty="0"/>
              <a:t>kanalizace</a:t>
            </a:r>
          </a:p>
          <a:p>
            <a:pPr algn="ctr"/>
            <a:r>
              <a:rPr lang="cs-CZ" dirty="0"/>
              <a:t>Žlutá – plánovaná </a:t>
            </a:r>
          </a:p>
          <a:p>
            <a:pPr algn="ctr"/>
            <a:r>
              <a:rPr lang="cs-CZ" dirty="0"/>
              <a:t>výstavba nové </a:t>
            </a:r>
          </a:p>
          <a:p>
            <a:pPr algn="ctr"/>
            <a:r>
              <a:rPr lang="cs-CZ" dirty="0"/>
              <a:t>kanalizace</a:t>
            </a:r>
          </a:p>
        </p:txBody>
      </p:sp>
    </p:spTree>
    <p:extLst>
      <p:ext uri="{BB962C8B-B14F-4D97-AF65-F5344CB8AC3E}">
        <p14:creationId xmlns:p14="http://schemas.microsoft.com/office/powerpoint/2010/main" val="3658029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A458BE-7746-49F1-998C-D755192EA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77" y="1474365"/>
            <a:ext cx="10746297" cy="3615267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>
                <a:solidFill>
                  <a:schemeClr val="tx1"/>
                </a:solidFill>
              </a:rPr>
              <a:t>Posouzení: </a:t>
            </a:r>
          </a:p>
          <a:p>
            <a:r>
              <a:rPr lang="cs-CZ" dirty="0"/>
              <a:t>-	stávající kanalizace u svého RD a jejího možného nahrazení</a:t>
            </a:r>
          </a:p>
          <a:p>
            <a:r>
              <a:rPr lang="cs-CZ" dirty="0"/>
              <a:t>-	již nevyužitého septiku na možnou retenci dešťových vod</a:t>
            </a:r>
          </a:p>
          <a:p>
            <a:r>
              <a:rPr lang="cs-CZ" dirty="0"/>
              <a:t>-	nákupu levnějšího kanalizačního potrubí přes obec</a:t>
            </a:r>
          </a:p>
          <a:p>
            <a:r>
              <a:rPr lang="cs-CZ" dirty="0"/>
              <a:t>-	využití finančního příspěvku z obce 1000,-Kč na přípojku kanalizace </a:t>
            </a:r>
          </a:p>
          <a:p>
            <a:r>
              <a:rPr lang="cs-CZ" dirty="0"/>
              <a:t>-	využití finanční dotace ze strany obce na využití dešťových vod</a:t>
            </a:r>
          </a:p>
          <a:p>
            <a:r>
              <a:rPr lang="cs-CZ" dirty="0"/>
              <a:t>-	využití finanční dotace ze strany obce na studny (zatím v přípravě)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9663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5F08C9-1F8E-44B4-A32A-8BA344BCE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9F7664-89B6-466C-B806-9DDB57BC0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484" y="1809925"/>
            <a:ext cx="11711031" cy="361526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sz="6600" b="1" dirty="0"/>
              <a:t>Uvědomění</a:t>
            </a:r>
          </a:p>
          <a:p>
            <a:pPr marL="0" indent="0" algn="ctr">
              <a:buNone/>
            </a:pPr>
            <a:r>
              <a:rPr lang="cs-CZ" sz="6600" b="1" dirty="0"/>
              <a:t>zodpovědnosti</a:t>
            </a:r>
          </a:p>
          <a:p>
            <a:pPr marL="0" indent="0" algn="ctr">
              <a:buNone/>
            </a:pPr>
            <a:endParaRPr lang="cs-CZ" sz="6600" b="1" dirty="0"/>
          </a:p>
          <a:p>
            <a:pPr marL="0" indent="0" algn="ctr">
              <a:buNone/>
            </a:pPr>
            <a:r>
              <a:rPr lang="cs-CZ" sz="6600" b="1" dirty="0"/>
              <a:t>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2561168-062C-42CC-876F-15197214C88D}"/>
              </a:ext>
            </a:extLst>
          </p:cNvPr>
          <p:cNvSpPr txBox="1"/>
          <p:nvPr/>
        </p:nvSpPr>
        <p:spPr>
          <a:xfrm>
            <a:off x="9686261" y="6090407"/>
            <a:ext cx="20823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i="1" dirty="0">
                <a:latin typeface="Arial Black" panose="020B0A04020102020204" pitchFamily="34" charset="0"/>
              </a:rPr>
              <a:t>Jaromír Blažek</a:t>
            </a:r>
          </a:p>
          <a:p>
            <a:pPr algn="ctr"/>
            <a:r>
              <a:rPr lang="cs-CZ" sz="1200" i="1" dirty="0"/>
              <a:t>starosta Halenkovic</a:t>
            </a:r>
          </a:p>
        </p:txBody>
      </p:sp>
    </p:spTree>
    <p:extLst>
      <p:ext uri="{BB962C8B-B14F-4D97-AF65-F5344CB8AC3E}">
        <p14:creationId xmlns:p14="http://schemas.microsoft.com/office/powerpoint/2010/main" val="100593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9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1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3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5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7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19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731EE6D-CAC9-404E-A6A4-A70937BF9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42" r="704" b="2"/>
          <a:stretch/>
        </p:blipFill>
        <p:spPr>
          <a:xfrm>
            <a:off x="799072" y="786117"/>
            <a:ext cx="6245352" cy="4956048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38" name="Group 23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E4A94E1-EBE0-4235-AC52-6C6E3FD1B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0208" y="555297"/>
            <a:ext cx="3284167" cy="20873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Význam centrální kanalizace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525457D-DD4E-4858-B796-61DBB5861974}"/>
              </a:ext>
            </a:extLst>
          </p:cNvPr>
          <p:cNvSpPr txBox="1"/>
          <p:nvPr/>
        </p:nvSpPr>
        <p:spPr>
          <a:xfrm>
            <a:off x="8705954" y="3038566"/>
            <a:ext cx="33320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1920 obyvatel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18 km kanalizací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Zodpovědnost jednotlivce – obce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Zákon o vodovodech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a kanalizacích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274/2001, 428/2001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Obec = vlastník kanalizace = menší náklady pro uživatele</a:t>
            </a:r>
          </a:p>
        </p:txBody>
      </p:sp>
      <p:pic>
        <p:nvPicPr>
          <p:cNvPr id="18" name="Picture 2" descr="C:\Users\Starosta\Desktop\prezentace kanalizace\Haleny.jpg">
            <a:extLst>
              <a:ext uri="{FF2B5EF4-FFF2-40B4-BE49-F238E27FC236}">
                <a16:creationId xmlns:a16="http://schemas.microsoft.com/office/drawing/2014/main" id="{32062F0B-4187-42CD-BB33-2D0BA651D5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r="8540"/>
          <a:stretch/>
        </p:blipFill>
        <p:spPr bwMode="auto">
          <a:xfrm>
            <a:off x="-580792" y="1"/>
            <a:ext cx="889428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1782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87A71-37ED-4577-8071-3384581F9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3841" y="148906"/>
            <a:ext cx="2911869" cy="2561166"/>
          </a:xfrm>
        </p:spPr>
        <p:txBody>
          <a:bodyPr/>
          <a:lstStyle/>
          <a:p>
            <a:r>
              <a:rPr lang="cs-CZ" dirty="0"/>
              <a:t>Druhy kanalizací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DFD3416-7007-485C-BBDB-408DAB573980}"/>
              </a:ext>
            </a:extLst>
          </p:cNvPr>
          <p:cNvSpPr/>
          <p:nvPr/>
        </p:nvSpPr>
        <p:spPr>
          <a:xfrm>
            <a:off x="861767" y="1597541"/>
            <a:ext cx="3517958" cy="2880531"/>
          </a:xfrm>
          <a:prstGeom prst="rect">
            <a:avLst/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 t="-18000" b="-18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540124D3-94A4-4087-8100-0F133A081C8F}"/>
              </a:ext>
            </a:extLst>
          </p:cNvPr>
          <p:cNvSpPr/>
          <p:nvPr/>
        </p:nvSpPr>
        <p:spPr>
          <a:xfrm>
            <a:off x="861767" y="4334305"/>
            <a:ext cx="3517958" cy="845424"/>
          </a:xfrm>
          <a:custGeom>
            <a:avLst/>
            <a:gdLst>
              <a:gd name="connsiteX0" fmla="*/ 0 w 3517958"/>
              <a:gd name="connsiteY0" fmla="*/ 0 h 845424"/>
              <a:gd name="connsiteX1" fmla="*/ 3517958 w 3517958"/>
              <a:gd name="connsiteY1" fmla="*/ 0 h 845424"/>
              <a:gd name="connsiteX2" fmla="*/ 3517958 w 3517958"/>
              <a:gd name="connsiteY2" fmla="*/ 845424 h 845424"/>
              <a:gd name="connsiteX3" fmla="*/ 0 w 3517958"/>
              <a:gd name="connsiteY3" fmla="*/ 845424 h 845424"/>
              <a:gd name="connsiteX4" fmla="*/ 0 w 3517958"/>
              <a:gd name="connsiteY4" fmla="*/ 0 h 84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7958" h="845424">
                <a:moveTo>
                  <a:pt x="0" y="0"/>
                </a:moveTo>
                <a:lnTo>
                  <a:pt x="3517958" y="0"/>
                </a:lnTo>
                <a:lnTo>
                  <a:pt x="3517958" y="845424"/>
                </a:lnTo>
                <a:lnTo>
                  <a:pt x="0" y="8454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None/>
            </a:pPr>
            <a:r>
              <a:rPr lang="cs-CZ" sz="2200" b="1" u="sng" kern="1200" dirty="0"/>
              <a:t>Oddělená</a:t>
            </a:r>
            <a:r>
              <a:rPr lang="cs-CZ" sz="2200" kern="1200" dirty="0"/>
              <a:t> tzv. splašková bez dešťových vod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770331D-6D40-4EE5-B9A5-63AE580527C0}"/>
              </a:ext>
            </a:extLst>
          </p:cNvPr>
          <p:cNvSpPr/>
          <p:nvPr/>
        </p:nvSpPr>
        <p:spPr>
          <a:xfrm>
            <a:off x="4728522" y="1317302"/>
            <a:ext cx="4082569" cy="3017003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5000" b="-45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Volný tvar: obrazec 7">
            <a:extLst>
              <a:ext uri="{FF2B5EF4-FFF2-40B4-BE49-F238E27FC236}">
                <a16:creationId xmlns:a16="http://schemas.microsoft.com/office/drawing/2014/main" id="{2098732E-8066-4775-98F0-8086F3FE57CF}"/>
              </a:ext>
            </a:extLst>
          </p:cNvPr>
          <p:cNvSpPr/>
          <p:nvPr/>
        </p:nvSpPr>
        <p:spPr>
          <a:xfrm>
            <a:off x="5025883" y="4342994"/>
            <a:ext cx="3517958" cy="845424"/>
          </a:xfrm>
          <a:custGeom>
            <a:avLst/>
            <a:gdLst>
              <a:gd name="connsiteX0" fmla="*/ 0 w 3517958"/>
              <a:gd name="connsiteY0" fmla="*/ 0 h 845424"/>
              <a:gd name="connsiteX1" fmla="*/ 3517958 w 3517958"/>
              <a:gd name="connsiteY1" fmla="*/ 0 h 845424"/>
              <a:gd name="connsiteX2" fmla="*/ 3517958 w 3517958"/>
              <a:gd name="connsiteY2" fmla="*/ 845424 h 845424"/>
              <a:gd name="connsiteX3" fmla="*/ 0 w 3517958"/>
              <a:gd name="connsiteY3" fmla="*/ 845424 h 845424"/>
              <a:gd name="connsiteX4" fmla="*/ 0 w 3517958"/>
              <a:gd name="connsiteY4" fmla="*/ 0 h 84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7958" h="845424">
                <a:moveTo>
                  <a:pt x="0" y="0"/>
                </a:moveTo>
                <a:lnTo>
                  <a:pt x="3517958" y="0"/>
                </a:lnTo>
                <a:lnTo>
                  <a:pt x="3517958" y="845424"/>
                </a:lnTo>
                <a:lnTo>
                  <a:pt x="0" y="8454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None/>
            </a:pPr>
            <a:r>
              <a:rPr lang="cs-CZ" sz="2200" b="1" u="sng" kern="1200" dirty="0"/>
              <a:t>Jednotná</a:t>
            </a:r>
            <a:r>
              <a:rPr lang="cs-CZ" sz="2200" kern="1200" dirty="0"/>
              <a:t> splašková 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None/>
            </a:pPr>
            <a:r>
              <a:rPr lang="cs-CZ" sz="2200" kern="1200" dirty="0"/>
              <a:t>s dešťovými vodami  </a:t>
            </a:r>
          </a:p>
        </p:txBody>
      </p:sp>
    </p:spTree>
    <p:extLst>
      <p:ext uri="{BB962C8B-B14F-4D97-AF65-F5344CB8AC3E}">
        <p14:creationId xmlns:p14="http://schemas.microsoft.com/office/powerpoint/2010/main" val="236738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6B156B-C4A5-47E9-8DCD-AA04A4E37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80" y="4839671"/>
            <a:ext cx="10859039" cy="1661798"/>
          </a:xfrm>
        </p:spPr>
        <p:txBody>
          <a:bodyPr/>
          <a:lstStyle/>
          <a:p>
            <a:pPr algn="ctr"/>
            <a:r>
              <a:rPr lang="cs-CZ" dirty="0"/>
              <a:t>Náklady na provoz </a:t>
            </a:r>
            <a:br>
              <a:rPr lang="cs-CZ" dirty="0"/>
            </a:br>
            <a:r>
              <a:rPr lang="cs-CZ" dirty="0"/>
              <a:t>domovní </a:t>
            </a:r>
            <a:r>
              <a:rPr lang="cs-CZ" b="1" dirty="0"/>
              <a:t>čov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2430C819-3F44-474A-96AC-1A4E7287DE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673555"/>
              </p:ext>
            </p:extLst>
          </p:nvPr>
        </p:nvGraphicFramePr>
        <p:xfrm>
          <a:off x="289930" y="428887"/>
          <a:ext cx="11546936" cy="4324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3" imgW="7629643" imgH="2857577" progId="Excel.Sheet.12">
                  <p:embed/>
                </p:oleObj>
              </mc:Choice>
              <mc:Fallback>
                <p:oleObj name="Worksheet" r:id="rId3" imgW="7629643" imgH="285757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930" y="428887"/>
                        <a:ext cx="11546936" cy="4324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795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7077B5-E179-4237-8FE3-46F6392E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10783538" cy="1507067"/>
          </a:xfrm>
        </p:spPr>
        <p:txBody>
          <a:bodyPr/>
          <a:lstStyle/>
          <a:p>
            <a:pPr algn="ctr"/>
            <a:r>
              <a:rPr lang="cs-CZ" dirty="0"/>
              <a:t>Náklady na provoz domovní jímky - nejnákladnější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720DEE11-D597-4BF4-AA5F-97B98ABAA4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135594"/>
              </p:ext>
            </p:extLst>
          </p:nvPr>
        </p:nvGraphicFramePr>
        <p:xfrm>
          <a:off x="209157" y="972365"/>
          <a:ext cx="11512999" cy="2987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3" imgW="7629643" imgH="1990776" progId="Excel.Sheet.12">
                  <p:embed/>
                </p:oleObj>
              </mc:Choice>
              <mc:Fallback>
                <p:oleObj name="Worksheet" r:id="rId3" imgW="7629643" imgH="199077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157" y="972365"/>
                        <a:ext cx="11512999" cy="2987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3721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9AEE84-EC4C-43BB-9B9D-E8FBAB832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37" y="4487332"/>
            <a:ext cx="11660697" cy="1507067"/>
          </a:xfrm>
        </p:spPr>
        <p:txBody>
          <a:bodyPr/>
          <a:lstStyle/>
          <a:p>
            <a:pPr algn="ctr"/>
            <a:r>
              <a:rPr lang="cs-CZ" dirty="0"/>
              <a:t>Náklady na dnes již nepovolený </a:t>
            </a:r>
            <a:br>
              <a:rPr lang="cs-CZ" dirty="0"/>
            </a:br>
            <a:r>
              <a:rPr lang="cs-CZ" dirty="0"/>
              <a:t>domovní septik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0B6011E3-EE94-405E-BAC3-7AE50AA88F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087914"/>
              </p:ext>
            </p:extLst>
          </p:nvPr>
        </p:nvGraphicFramePr>
        <p:xfrm>
          <a:off x="31060" y="796954"/>
          <a:ext cx="12124462" cy="3481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Worksheet" r:id="rId3" imgW="7629643" imgH="2190648" progId="Excel.Sheet.12">
                  <p:embed/>
                </p:oleObj>
              </mc:Choice>
              <mc:Fallback>
                <p:oleObj name="Worksheet" r:id="rId3" imgW="7629643" imgH="21906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60" y="796954"/>
                        <a:ext cx="12124462" cy="3481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0140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D53661-3F19-4A91-A7AD-F26D813C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11169432" cy="1507067"/>
          </a:xfrm>
        </p:spPr>
        <p:txBody>
          <a:bodyPr/>
          <a:lstStyle/>
          <a:p>
            <a:pPr algn="ctr"/>
            <a:r>
              <a:rPr lang="cs-CZ" dirty="0"/>
              <a:t>Náklady domácnosti </a:t>
            </a:r>
            <a:br>
              <a:rPr lang="cs-CZ" dirty="0"/>
            </a:br>
            <a:r>
              <a:rPr lang="cs-CZ" dirty="0"/>
              <a:t>při centrální čov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BB5116BB-D47D-421E-9661-ADA69FDB05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649438"/>
              </p:ext>
            </p:extLst>
          </p:nvPr>
        </p:nvGraphicFramePr>
        <p:xfrm>
          <a:off x="178228" y="1522022"/>
          <a:ext cx="11835543" cy="2659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Worksheet" r:id="rId3" imgW="7629643" imgH="1714615" progId="Excel.Sheet.12">
                  <p:embed/>
                </p:oleObj>
              </mc:Choice>
              <mc:Fallback>
                <p:oleObj name="Worksheet" r:id="rId3" imgW="7629643" imgH="17146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228" y="1522022"/>
                        <a:ext cx="11835543" cy="2659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7542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56B440-17AD-45CF-945D-946EEB53C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75" y="5025526"/>
            <a:ext cx="3636119" cy="1507067"/>
          </a:xfrm>
        </p:spPr>
        <p:txBody>
          <a:bodyPr/>
          <a:lstStyle/>
          <a:p>
            <a:pPr algn="ctr"/>
            <a:r>
              <a:rPr lang="cs-CZ" dirty="0"/>
              <a:t>Rekapitulace </a:t>
            </a:r>
            <a:br>
              <a:rPr lang="cs-CZ" dirty="0"/>
            </a:br>
            <a:r>
              <a:rPr lang="cs-CZ" dirty="0"/>
              <a:t>nákladů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9295FECE-2679-4C47-99F7-D6F0AB049B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326394"/>
              </p:ext>
            </p:extLst>
          </p:nvPr>
        </p:nvGraphicFramePr>
        <p:xfrm>
          <a:off x="230479" y="325407"/>
          <a:ext cx="3813015" cy="4269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Worksheet" r:id="rId3" imgW="2066785" imgH="2314575" progId="Excel.Sheet.12">
                  <p:embed/>
                </p:oleObj>
              </mc:Choice>
              <mc:Fallback>
                <p:oleObj name="Worksheet" r:id="rId3" imgW="2066785" imgH="23145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479" y="325407"/>
                        <a:ext cx="3813015" cy="4269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862160"/>
              </p:ext>
            </p:extLst>
          </p:nvPr>
        </p:nvGraphicFramePr>
        <p:xfrm>
          <a:off x="4160939" y="325407"/>
          <a:ext cx="7698589" cy="605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42064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6F819BF-BEC4-454B-82CF-C7F192640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Snip Diagonal Corner Rectangle 21">
            <a:extLst>
              <a:ext uri="{FF2B5EF4-FFF2-40B4-BE49-F238E27FC236}">
                <a16:creationId xmlns:a16="http://schemas.microsoft.com/office/drawing/2014/main" id="{79D5C3D0-88DD-405B-A549-4B5C3712E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12" y="641648"/>
            <a:ext cx="6575496" cy="5286838"/>
          </a:xfrm>
          <a:prstGeom prst="snip2DiagRect">
            <a:avLst>
              <a:gd name="adj1" fmla="val 8741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symbol pro obsah 4">
            <a:extLst>
              <a:ext uri="{FF2B5EF4-FFF2-40B4-BE49-F238E27FC236}">
                <a16:creationId xmlns:a16="http://schemas.microsoft.com/office/drawing/2014/main" id="{68BFB087-0C44-4715-8536-4D996B7B0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13" y="1686924"/>
            <a:ext cx="6389698" cy="359420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29E1950-A366-48B7-8DAB-726C0DE58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4123CD-2156-4134-A3FB-C82036B5F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82DAEA8-4DC7-4972-8972-06976C61D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33B16A3-1C35-4E6B-88DA-2A2550F94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06381D1-240B-4A28-88D3-6ACC575DC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C8CFC7B-B818-47F0-AE87-6B34B07D1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C913F18-B2CD-4642-9862-5632BBD0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85" y="1628513"/>
            <a:ext cx="3382941" cy="114246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FFFFFF"/>
                </a:solidFill>
              </a:rPr>
              <a:t>Připojení stávajících septiků na kanalizaci</a:t>
            </a:r>
          </a:p>
        </p:txBody>
      </p:sp>
    </p:spTree>
    <p:extLst>
      <p:ext uri="{BB962C8B-B14F-4D97-AF65-F5344CB8AC3E}">
        <p14:creationId xmlns:p14="http://schemas.microsoft.com/office/powerpoint/2010/main" val="2296716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Řez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102</TotalTime>
  <Words>91</Words>
  <Application>Microsoft Office PowerPoint</Application>
  <PresentationFormat>Širokoúhlá obrazovka</PresentationFormat>
  <Paragraphs>44</Paragraphs>
  <Slides>14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 Black</vt:lpstr>
      <vt:lpstr>Century Gothic</vt:lpstr>
      <vt:lpstr>Wingdings 3</vt:lpstr>
      <vt:lpstr>Řez</vt:lpstr>
      <vt:lpstr>Worksheet</vt:lpstr>
      <vt:lpstr>Kanalizace 2018  </vt:lpstr>
      <vt:lpstr>Význam centrální kanalizace</vt:lpstr>
      <vt:lpstr>Druhy kanalizací</vt:lpstr>
      <vt:lpstr>Náklady na provoz  domovní čov</vt:lpstr>
      <vt:lpstr>Náklady na provoz domovní jímky - nejnákladnější</vt:lpstr>
      <vt:lpstr>Náklady na dnes již nepovolený  domovní septik</vt:lpstr>
      <vt:lpstr>Náklady domácnosti  při centrální čov</vt:lpstr>
      <vt:lpstr>Rekapitulace  nákladů</vt:lpstr>
      <vt:lpstr>Připojení stávajících septiků na kanalizaci</vt:lpstr>
      <vt:lpstr>Prezentace aplikace PowerPoint</vt:lpstr>
      <vt:lpstr>Prezentace aplikace PowerPoint</vt:lpstr>
      <vt:lpstr>Prezentace aplikace PowerPoint</vt:lpstr>
      <vt:lpstr>Prezentace aplikace PowerPoint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Kanalizace 2018</dc:title>
  <dc:creator>Jaromír Blažek</dc:creator>
  <cp:lastModifiedBy>shrub</cp:lastModifiedBy>
  <cp:revision>12</cp:revision>
  <dcterms:created xsi:type="dcterms:W3CDTF">2018-06-05T10:11:40Z</dcterms:created>
  <dcterms:modified xsi:type="dcterms:W3CDTF">2018-06-25T13:23:31Z</dcterms:modified>
</cp:coreProperties>
</file>